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66" r:id="rId5"/>
    <p:sldId id="260" r:id="rId6"/>
    <p:sldId id="271" r:id="rId7"/>
    <p:sldId id="273" r:id="rId8"/>
    <p:sldId id="272" r:id="rId9"/>
    <p:sldId id="267" r:id="rId10"/>
    <p:sldId id="268" r:id="rId11"/>
    <p:sldId id="261" r:id="rId12"/>
    <p:sldId id="269" r:id="rId13"/>
    <p:sldId id="270" r:id="rId14"/>
    <p:sldId id="262" r:id="rId15"/>
    <p:sldId id="274" r:id="rId16"/>
    <p:sldId id="275" r:id="rId17"/>
    <p:sldId id="263" r:id="rId18"/>
    <p:sldId id="264"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5"/>
    <p:restoredTop sz="95833"/>
  </p:normalViewPr>
  <p:slideViewPr>
    <p:cSldViewPr snapToGrid="0" snapToObjects="1">
      <p:cViewPr varScale="1">
        <p:scale>
          <a:sx n="140" d="100"/>
          <a:sy n="140" d="100"/>
        </p:scale>
        <p:origin x="240"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AECEB-7A81-5A40-BCDB-F21D8CC8CE4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2FC48D8-5E2B-F843-B153-970A9CEC4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D2D3CF7-E7C8-3C49-96F5-79B0A2363292}"/>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B6C4BA5D-7F0C-D44D-A950-A6D610F7341E}"/>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CC94F188-DF9B-8042-BFB3-769433141860}"/>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6018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8C1BF-436E-7C45-B100-31DEB171D5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9147A1E-B516-A043-B411-3DC6463F15F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E57C6E-2B13-9F4C-9F64-405D48C07675}"/>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15D8BD3A-9E84-1246-BB46-E1193B2D1F13}"/>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1500AD24-FEE3-CE48-94AA-4F66FA25E82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20617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5D24C8-1487-D746-A026-F0105D939A8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772065-17A4-E949-B54F-924C17BAB4E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4CE354F-C3E4-664E-8654-D96FC77D5355}"/>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67F96AD3-61A5-524B-98A0-2D3A4B422DA4}"/>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7FF59464-AE92-9441-B3B5-A3C633579C9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066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8ADAA-90A3-7F48-BC83-C5C82886E6D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E6BE6F0-B6FF-1C47-90DA-0244635D260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799171E-51CF-7A46-B97C-A85E1C6F4F04}"/>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7B983A92-D74B-8F41-9635-80CF986AA1E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BA241157-502A-5848-AE4E-E57BDFC96BC7}"/>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5459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80590-6501-CD45-8F8E-F4C0A6859C3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C258BC6-E697-B346-B0D1-072E22E33F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B0EB12A-5AD6-A444-A582-886254A163C6}"/>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C45BD137-F2E8-8244-BCAE-3412A20E8D6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81C6D8BB-C557-DE49-BBEC-9E45E27E83CB}"/>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3771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56B0F-71C9-4142-8A47-0EAE86C720F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256D0D-5A01-9340-B940-BCFDB23C53B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C19D9B-1F42-A140-AAE6-D9C29F0865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4B22BFB-615C-7D41-BF67-24B8C81221D4}"/>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6" name="Marcador de pie de página 5">
            <a:extLst>
              <a:ext uri="{FF2B5EF4-FFF2-40B4-BE49-F238E27FC236}">
                <a16:creationId xmlns:a16="http://schemas.microsoft.com/office/drawing/2014/main" id="{B178C067-AF81-C140-A5A6-F9ECCE6CEC3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7C95D32-1647-9543-AFD2-464AF0DFFBF9}"/>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26490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85A7E-44DC-B54E-912E-3AFA3C17A19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DCC6B25-3730-A84E-9BCB-B0E98FBC26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5C7E039-5BBA-C14F-9838-6AD2230035C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46CD8C-AB68-5F49-9AE9-B50E4532B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5BD59CF-86E2-2545-BA89-4A8A806FE42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A44068F-AC74-3A4F-BA75-5286D3FB29BD}"/>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8" name="Marcador de pie de página 7">
            <a:extLst>
              <a:ext uri="{FF2B5EF4-FFF2-40B4-BE49-F238E27FC236}">
                <a16:creationId xmlns:a16="http://schemas.microsoft.com/office/drawing/2014/main" id="{48EC4056-4616-604E-8F6D-AD083E8456F9}"/>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3FBEE76B-2AAB-3345-B468-BDC435BD3CA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007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ADB0-700B-3E4D-89FE-950700330C4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118C0B0-009B-434E-8147-13374EE53601}"/>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4" name="Marcador de pie de página 3">
            <a:extLst>
              <a:ext uri="{FF2B5EF4-FFF2-40B4-BE49-F238E27FC236}">
                <a16:creationId xmlns:a16="http://schemas.microsoft.com/office/drawing/2014/main" id="{8A7933F8-4411-E347-8252-E8755E6744D6}"/>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EE732982-B68C-704C-A9C7-8CCDEBC0741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06605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6D23EB-BDCA-8149-9C27-8BCC5A192F24}"/>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3" name="Marcador de pie de página 2">
            <a:extLst>
              <a:ext uri="{FF2B5EF4-FFF2-40B4-BE49-F238E27FC236}">
                <a16:creationId xmlns:a16="http://schemas.microsoft.com/office/drawing/2014/main" id="{2E190F0F-E60F-0548-A020-24EE3FB150B5}"/>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65854D58-DA69-2043-8062-348DB70F885E}"/>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8380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9B129-6278-3847-9845-146CC4ADFF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9FD2D72-298D-F14E-8588-6F23CE08B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657BC1A-408E-E441-BCC3-5F6EC817F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7657A01-6B01-D44C-93E9-A2B2DCD9E886}"/>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6" name="Marcador de pie de página 5">
            <a:extLst>
              <a:ext uri="{FF2B5EF4-FFF2-40B4-BE49-F238E27FC236}">
                <a16:creationId xmlns:a16="http://schemas.microsoft.com/office/drawing/2014/main" id="{E9A77EC4-998A-A641-A453-B1E974901988}"/>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C14F13DF-73B8-9E4F-9697-1B1ED95F2D7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4747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7CCFB-5E6E-484B-912B-142DD81BB1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1CAA5A-85FB-7D4C-B875-401D29C8B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B40400E-C39A-3840-A280-C2CD68CB1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CF5DB38-0079-3340-9402-BFF470368087}"/>
              </a:ext>
            </a:extLst>
          </p:cNvPr>
          <p:cNvSpPr>
            <a:spLocks noGrp="1"/>
          </p:cNvSpPr>
          <p:nvPr>
            <p:ph type="dt" sz="half" idx="10"/>
          </p:nvPr>
        </p:nvSpPr>
        <p:spPr/>
        <p:txBody>
          <a:bodyPr/>
          <a:lstStyle/>
          <a:p>
            <a:fld id="{48A87A34-81AB-432B-8DAE-1953F412C126}" type="datetimeFigureOut">
              <a:rPr lang="en-US" smtClean="0"/>
              <a:pPr/>
              <a:t>12/18/21</a:t>
            </a:fld>
            <a:endParaRPr lang="en-US" dirty="0"/>
          </a:p>
        </p:txBody>
      </p:sp>
      <p:sp>
        <p:nvSpPr>
          <p:cNvPr id="6" name="Marcador de pie de página 5">
            <a:extLst>
              <a:ext uri="{FF2B5EF4-FFF2-40B4-BE49-F238E27FC236}">
                <a16:creationId xmlns:a16="http://schemas.microsoft.com/office/drawing/2014/main" id="{426F45B4-E0BE-7445-9203-7466F3B08C17}"/>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CC0B245-46EA-FD42-8A66-4525814D582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6443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76E639-12FD-194F-8523-BBD813401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57A151-5ADB-6740-B40D-CB22FF212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43BDF5D-317D-7349-BB36-25FA6B8D0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12/18/21</a:t>
            </a:fld>
            <a:endParaRPr lang="en-US" dirty="0"/>
          </a:p>
        </p:txBody>
      </p:sp>
      <p:sp>
        <p:nvSpPr>
          <p:cNvPr id="5" name="Marcador de pie de página 4">
            <a:extLst>
              <a:ext uri="{FF2B5EF4-FFF2-40B4-BE49-F238E27FC236}">
                <a16:creationId xmlns:a16="http://schemas.microsoft.com/office/drawing/2014/main" id="{221FACF2-13F7-D143-9DDA-003993C17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EC412DE1-DAEA-E747-8F92-5124E94AF5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818454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D2C97-7E1C-B247-8750-6C0009105C05}"/>
              </a:ext>
            </a:extLst>
          </p:cNvPr>
          <p:cNvSpPr>
            <a:spLocks noGrp="1"/>
          </p:cNvSpPr>
          <p:nvPr>
            <p:ph type="ctrTitle"/>
          </p:nvPr>
        </p:nvSpPr>
        <p:spPr>
          <a:xfrm>
            <a:off x="4465122" y="1876301"/>
            <a:ext cx="3261756" cy="1968335"/>
          </a:xfrm>
        </p:spPr>
        <p:txBody>
          <a:bodyPr>
            <a:normAutofit fontScale="90000"/>
          </a:bodyPr>
          <a:lstStyle/>
          <a:p>
            <a:pPr algn="just"/>
            <a:r>
              <a:rPr lang="en-GB" sz="9100" dirty="0">
                <a:latin typeface="Baskerville" panose="02020502070401020303" pitchFamily="18" charset="0"/>
                <a:ea typeface="Baskerville" panose="02020502070401020303" pitchFamily="18" charset="0"/>
              </a:rPr>
              <a:t>Market</a:t>
            </a:r>
            <a:r>
              <a:rPr lang="en-GB" sz="8900" dirty="0">
                <a:latin typeface="Baskerville" panose="02020502070401020303" pitchFamily="18" charset="0"/>
                <a:ea typeface="Baskerville" panose="02020502070401020303" pitchFamily="18" charset="0"/>
              </a:rPr>
              <a:t> </a:t>
            </a:r>
            <a:br>
              <a:rPr lang="en-GB" dirty="0">
                <a:latin typeface="Baskerville" panose="02020502070401020303" pitchFamily="18" charset="0"/>
                <a:ea typeface="Baskerville" panose="02020502070401020303" pitchFamily="18" charset="0"/>
              </a:rPr>
            </a:br>
            <a:r>
              <a:rPr lang="en-GB" sz="4700" dirty="0">
                <a:latin typeface="Baskerville" panose="02020502070401020303" pitchFamily="18" charset="0"/>
                <a:ea typeface="Baskerville" panose="02020502070401020303" pitchFamily="18" charset="0"/>
              </a:rPr>
              <a:t>in</a:t>
            </a:r>
            <a:r>
              <a:rPr lang="en-GB" dirty="0">
                <a:latin typeface="Baskerville" panose="02020502070401020303" pitchFamily="18" charset="0"/>
                <a:ea typeface="Baskerville" panose="02020502070401020303" pitchFamily="18" charset="0"/>
              </a:rPr>
              <a:t> NetLogo</a:t>
            </a:r>
          </a:p>
        </p:txBody>
      </p:sp>
      <p:sp>
        <p:nvSpPr>
          <p:cNvPr id="3" name="Subtítulo 2">
            <a:extLst>
              <a:ext uri="{FF2B5EF4-FFF2-40B4-BE49-F238E27FC236}">
                <a16:creationId xmlns:a16="http://schemas.microsoft.com/office/drawing/2014/main" id="{563CEF34-FD72-2D40-B9AF-698E6A3D2128}"/>
              </a:ext>
            </a:extLst>
          </p:cNvPr>
          <p:cNvSpPr>
            <a:spLocks noGrp="1"/>
          </p:cNvSpPr>
          <p:nvPr>
            <p:ph type="subTitle" idx="1"/>
          </p:nvPr>
        </p:nvSpPr>
        <p:spPr>
          <a:xfrm>
            <a:off x="4465123" y="3953495"/>
            <a:ext cx="3178628" cy="796635"/>
          </a:xfrm>
        </p:spPr>
        <p:txBody>
          <a:bodyPr>
            <a:noAutofit/>
          </a:bodyPr>
          <a:lstStyle/>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Jordi Bonet Valiente</a:t>
            </a:r>
          </a:p>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Clara </a:t>
            </a:r>
            <a:r>
              <a:rPr lang="es-ES" sz="2000" i="1" dirty="0" err="1">
                <a:latin typeface="Baskerville" panose="02020502070401020303" pitchFamily="18" charset="0"/>
                <a:ea typeface="Baskerville" panose="02020502070401020303" pitchFamily="18" charset="0"/>
                <a:cs typeface="Courier New" panose="02070309020205020404" pitchFamily="49" charset="0"/>
              </a:rPr>
              <a:t>Rivadulla</a:t>
            </a:r>
            <a:r>
              <a:rPr lang="es-ES" sz="2000" i="1" dirty="0">
                <a:latin typeface="Baskerville" panose="02020502070401020303" pitchFamily="18" charset="0"/>
                <a:ea typeface="Baskerville" panose="02020502070401020303" pitchFamily="18" charset="0"/>
                <a:cs typeface="Courier New" panose="02070309020205020404" pitchFamily="49" charset="0"/>
              </a:rPr>
              <a:t> Duró</a:t>
            </a:r>
          </a:p>
        </p:txBody>
      </p:sp>
    </p:spTree>
    <p:extLst>
      <p:ext uri="{BB962C8B-B14F-4D97-AF65-F5344CB8AC3E}">
        <p14:creationId xmlns:p14="http://schemas.microsoft.com/office/powerpoint/2010/main" val="1963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endParaRPr lang="en-GB" i="1" dirty="0">
              <a:latin typeface="Baskerville" panose="02020502070401020303" pitchFamily="18" charset="0"/>
              <a:ea typeface="Baskerville" panose="02020502070401020303" pitchFamily="18" charset="0"/>
            </a:endParaRP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5198101" y="1690688"/>
            <a:ext cx="6222167" cy="3975695"/>
          </a:xfrm>
        </p:spPr>
        <p:txBody>
          <a:bodyPr>
            <a:normAutofit fontScale="92500" lnSpcReduction="20000"/>
          </a:bodyPr>
          <a:lstStyle/>
          <a:p>
            <a:pPr marL="0" indent="0" algn="just">
              <a:lnSpc>
                <a:spcPct val="150000"/>
              </a:lnSpc>
              <a:buNone/>
            </a:pPr>
            <a:r>
              <a:rPr lang="en-GB" sz="2000" dirty="0">
                <a:latin typeface="Avenir Next Ultra Light" panose="020B0203020202020204" pitchFamily="34" charset="77"/>
              </a:rPr>
              <a:t>In the second scenario, the collector isn’t interested in the gallery’s advertisement because the painting doesn’t match with his preferences. So, after receiving the advertisement, the customer sends a feedback message to the gallery letting them know they aren’t interested. Consequently, the gallery asks for the costumer’s preferences and returns a filtered catalogue, of which the collector selects one favourite painting. Finally, the negotiation starts and the costumer ends up buying that painting. </a:t>
            </a:r>
          </a:p>
        </p:txBody>
      </p:sp>
    </p:spTree>
    <p:extLst>
      <p:ext uri="{BB962C8B-B14F-4D97-AF65-F5344CB8AC3E}">
        <p14:creationId xmlns:p14="http://schemas.microsoft.com/office/powerpoint/2010/main" val="416489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DD018-EC5E-D942-A272-C98889D3DF0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Interface design</a:t>
            </a:r>
          </a:p>
        </p:txBody>
      </p:sp>
      <p:sp>
        <p:nvSpPr>
          <p:cNvPr id="4" name="Marcador de contenido 2">
            <a:extLst>
              <a:ext uri="{FF2B5EF4-FFF2-40B4-BE49-F238E27FC236}">
                <a16:creationId xmlns:a16="http://schemas.microsoft.com/office/drawing/2014/main" id="{64BC3FDD-3BB3-BC4B-9F68-6D4928BF3D53}"/>
              </a:ext>
            </a:extLst>
          </p:cNvPr>
          <p:cNvSpPr>
            <a:spLocks noGrp="1"/>
          </p:cNvSpPr>
          <p:nvPr>
            <p:ph idx="1"/>
          </p:nvPr>
        </p:nvSpPr>
        <p:spPr>
          <a:xfrm>
            <a:off x="838200" y="1690688"/>
            <a:ext cx="10515600" cy="587817"/>
          </a:xfrm>
        </p:spPr>
        <p:txBody>
          <a:bodyPr>
            <a:normAutofit/>
          </a:bodyPr>
          <a:lstStyle/>
          <a:p>
            <a:pPr marL="0" indent="0" algn="just">
              <a:lnSpc>
                <a:spcPct val="150000"/>
              </a:lnSpc>
              <a:buNone/>
            </a:pPr>
            <a:r>
              <a:rPr lang="en-GB" sz="2000" dirty="0">
                <a:latin typeface="Avenir Next Ultra Light" panose="020B0203020202020204" pitchFamily="34" charset="77"/>
              </a:rPr>
              <a:t>We based our interface design on the theory slides of the subject.</a:t>
            </a:r>
          </a:p>
        </p:txBody>
      </p:sp>
      <p:pic>
        <p:nvPicPr>
          <p:cNvPr id="5" name="Imagen 4">
            <a:extLst>
              <a:ext uri="{FF2B5EF4-FFF2-40B4-BE49-F238E27FC236}">
                <a16:creationId xmlns:a16="http://schemas.microsoft.com/office/drawing/2014/main" id="{215DA3A3-2E64-4D4D-A65F-145755D6AA94}"/>
              </a:ext>
            </a:extLst>
          </p:cNvPr>
          <p:cNvPicPr>
            <a:picLocks noChangeAspect="1"/>
          </p:cNvPicPr>
          <p:nvPr/>
        </p:nvPicPr>
        <p:blipFill>
          <a:blip r:embed="rId2"/>
          <a:stretch>
            <a:fillRect/>
          </a:stretch>
        </p:blipFill>
        <p:spPr>
          <a:xfrm>
            <a:off x="3218551" y="3016251"/>
            <a:ext cx="5754897" cy="2335993"/>
          </a:xfrm>
          <a:prstGeom prst="rect">
            <a:avLst/>
          </a:prstGeom>
        </p:spPr>
      </p:pic>
    </p:spTree>
    <p:extLst>
      <p:ext uri="{BB962C8B-B14F-4D97-AF65-F5344CB8AC3E}">
        <p14:creationId xmlns:p14="http://schemas.microsoft.com/office/powerpoint/2010/main" val="168577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4459480-F405-214F-A73A-B051057FFD15}"/>
              </a:ext>
            </a:extLst>
          </p:cNvPr>
          <p:cNvPicPr>
            <a:picLocks noChangeAspect="1"/>
          </p:cNvPicPr>
          <p:nvPr/>
        </p:nvPicPr>
        <p:blipFill rotWithShape="1">
          <a:blip r:embed="rId2"/>
          <a:srcRect l="1731" r="13517" b="2386"/>
          <a:stretch/>
        </p:blipFill>
        <p:spPr>
          <a:xfrm>
            <a:off x="838200" y="1690688"/>
            <a:ext cx="8740515" cy="4261001"/>
          </a:xfrm>
          <a:prstGeom prst="rect">
            <a:avLst/>
          </a:prstGeom>
        </p:spPr>
      </p:pic>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Simulating the negotiation</a:t>
            </a:r>
            <a:endParaRPr lang="en-GB"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14850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Galleries, paintings and collectors</a:t>
            </a:r>
            <a:endParaRPr lang="en-GB" dirty="0">
              <a:latin typeface="Baskerville" panose="02020502070401020303" pitchFamily="18" charset="0"/>
              <a:ea typeface="Baskerville" panose="02020502070401020303" pitchFamily="18" charset="0"/>
            </a:endParaRPr>
          </a:p>
        </p:txBody>
      </p:sp>
      <p:pic>
        <p:nvPicPr>
          <p:cNvPr id="2" name="Imagen 1">
            <a:extLst>
              <a:ext uri="{FF2B5EF4-FFF2-40B4-BE49-F238E27FC236}">
                <a16:creationId xmlns:a16="http://schemas.microsoft.com/office/drawing/2014/main" id="{F624F732-A86E-3F44-9D44-49A793221EED}"/>
              </a:ext>
            </a:extLst>
          </p:cNvPr>
          <p:cNvPicPr>
            <a:picLocks noChangeAspect="1"/>
          </p:cNvPicPr>
          <p:nvPr/>
        </p:nvPicPr>
        <p:blipFill>
          <a:blip r:embed="rId2"/>
          <a:stretch>
            <a:fillRect/>
          </a:stretch>
        </p:blipFill>
        <p:spPr>
          <a:xfrm>
            <a:off x="7274630" y="1870671"/>
            <a:ext cx="3780498" cy="3795712"/>
          </a:xfrm>
          <a:prstGeom prst="rect">
            <a:avLst/>
          </a:prstGeom>
        </p:spPr>
      </p:pic>
      <p:sp>
        <p:nvSpPr>
          <p:cNvPr id="7" name="Marcador de contenido 2">
            <a:extLst>
              <a:ext uri="{FF2B5EF4-FFF2-40B4-BE49-F238E27FC236}">
                <a16:creationId xmlns:a16="http://schemas.microsoft.com/office/drawing/2014/main" id="{FB71C526-4AF1-3248-92F9-516777E01298}"/>
              </a:ext>
            </a:extLst>
          </p:cNvPr>
          <p:cNvSpPr>
            <a:spLocks noGrp="1"/>
          </p:cNvSpPr>
          <p:nvPr>
            <p:ph idx="1"/>
          </p:nvPr>
        </p:nvSpPr>
        <p:spPr>
          <a:xfrm>
            <a:off x="838200" y="1690688"/>
            <a:ext cx="6222167" cy="3975695"/>
          </a:xfrm>
        </p:spPr>
        <p:txBody>
          <a:bodyPr>
            <a:normAutofit fontScale="85000" lnSpcReduction="20000"/>
          </a:bodyPr>
          <a:lstStyle/>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gallery</a:t>
            </a:r>
            <a:r>
              <a:rPr lang="en-GB" sz="2000" dirty="0">
                <a:latin typeface="Avenir Next Ultra Light" panose="020B0203020202020204" pitchFamily="34" charset="77"/>
              </a:rPr>
              <a:t> is represented by a house icon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 on the left, and their </a:t>
            </a:r>
            <a:r>
              <a:rPr lang="en-GB" sz="2000" b="1" dirty="0">
                <a:latin typeface="Avenir Next Ultra Light" panose="020B0203020202020204" pitchFamily="34" charset="77"/>
              </a:rPr>
              <a:t>paintings</a:t>
            </a:r>
            <a:r>
              <a:rPr lang="en-GB" sz="2000" dirty="0">
                <a:latin typeface="Avenir Next Ultra Light" panose="020B0203020202020204" pitchFamily="34" charset="77"/>
              </a:rPr>
              <a:t> are represented by squares (again,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a:t>
            </a:r>
          </a:p>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collector</a:t>
            </a:r>
            <a:r>
              <a:rPr lang="en-GB" sz="2000" dirty="0">
                <a:latin typeface="Avenir Next Ultra Light" panose="020B0203020202020204" pitchFamily="34" charset="77"/>
              </a:rPr>
              <a:t>, which are represented by the smiling faces on the right, moves to the gallery where the painting they’re interested in is. </a:t>
            </a:r>
          </a:p>
          <a:p>
            <a:pPr marL="0" indent="0" algn="just">
              <a:lnSpc>
                <a:spcPct val="160000"/>
              </a:lnSpc>
              <a:buNone/>
            </a:pPr>
            <a:r>
              <a:rPr lang="en-GB" sz="2000" dirty="0">
                <a:latin typeface="Avenir Next Ultra Light" panose="020B0203020202020204" pitchFamily="34" charset="77"/>
              </a:rPr>
              <a:t>Once they’re there, the collector and the gallery start dialoguing in order to make a fair deal. If the result is a </a:t>
            </a:r>
            <a:r>
              <a:rPr lang="en-GB" sz="2000" b="1" dirty="0">
                <a:latin typeface="Avenir Next Ultra Light" panose="020B0203020202020204" pitchFamily="34" charset="77"/>
              </a:rPr>
              <a:t>sold</a:t>
            </a:r>
            <a:r>
              <a:rPr lang="en-GB" sz="2000" dirty="0">
                <a:latin typeface="Avenir Next Ultra Light" panose="020B0203020202020204" pitchFamily="34" charset="77"/>
              </a:rPr>
              <a:t>, the costumer gets the painting (and its corresponding square is turned </a:t>
            </a:r>
            <a:r>
              <a:rPr lang="en-GB" sz="2000" b="1" i="1" dirty="0">
                <a:solidFill>
                  <a:schemeClr val="bg2">
                    <a:lumMod val="75000"/>
                  </a:schemeClr>
                </a:solidFill>
                <a:latin typeface="Avenir Next Ultra Light" panose="020B0203020202020204" pitchFamily="34" charset="77"/>
              </a:rPr>
              <a:t>grey</a:t>
            </a:r>
            <a:r>
              <a:rPr lang="en-GB" sz="2000" dirty="0">
                <a:latin typeface="Avenir Next Ultra Light" panose="020B0203020202020204" pitchFamily="34" charset="77"/>
              </a:rPr>
              <a:t>).  </a:t>
            </a:r>
          </a:p>
        </p:txBody>
      </p:sp>
    </p:spTree>
    <p:extLst>
      <p:ext uri="{BB962C8B-B14F-4D97-AF65-F5344CB8AC3E}">
        <p14:creationId xmlns:p14="http://schemas.microsoft.com/office/powerpoint/2010/main" val="4105521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Experiments and results</a:t>
            </a:r>
          </a:p>
        </p:txBody>
      </p:sp>
      <p:sp>
        <p:nvSpPr>
          <p:cNvPr id="4" name="Marcador de contenido 2">
            <a:extLst>
              <a:ext uri="{FF2B5EF4-FFF2-40B4-BE49-F238E27FC236}">
                <a16:creationId xmlns:a16="http://schemas.microsoft.com/office/drawing/2014/main" id="{ADEA29C2-B4A9-8645-839A-49586A82FB1F}"/>
              </a:ext>
            </a:extLst>
          </p:cNvPr>
          <p:cNvSpPr>
            <a:spLocks noGrp="1"/>
          </p:cNvSpPr>
          <p:nvPr>
            <p:ph idx="1"/>
          </p:nvPr>
        </p:nvSpPr>
        <p:spPr>
          <a:xfrm>
            <a:off x="979137" y="1967434"/>
            <a:ext cx="9648560" cy="565373"/>
          </a:xfrm>
        </p:spPr>
        <p:txBody>
          <a:bodyPr>
            <a:normAutofit/>
          </a:bodyPr>
          <a:lstStyle/>
          <a:p>
            <a:pPr marL="0" indent="0" algn="just">
              <a:lnSpc>
                <a:spcPct val="150000"/>
              </a:lnSpc>
              <a:buNone/>
            </a:pPr>
            <a:r>
              <a:rPr lang="en-GB" sz="2000" dirty="0">
                <a:latin typeface="Avenir Next Ultra Light" panose="020B0203020202020204" pitchFamily="34" charset="77"/>
              </a:rPr>
              <a:t>We have based the tests on the variation in the number of collectors. </a:t>
            </a:r>
          </a:p>
          <a:p>
            <a:pPr marL="0" indent="0" algn="just">
              <a:lnSpc>
                <a:spcPct val="150000"/>
              </a:lnSpc>
              <a:buNone/>
            </a:pPr>
            <a:endParaRPr lang="en-GB" sz="2000" dirty="0">
              <a:latin typeface="Avenir Next Ultra Light" panose="020B0203020202020204" pitchFamily="34" charset="77"/>
            </a:endParaRPr>
          </a:p>
        </p:txBody>
      </p:sp>
      <p:pic>
        <p:nvPicPr>
          <p:cNvPr id="1026" name="Picture 2" descr="7 claves para empezar a coleccionar arte - Artelista Magazine">
            <a:extLst>
              <a:ext uri="{FF2B5EF4-FFF2-40B4-BE49-F238E27FC236}">
                <a16:creationId xmlns:a16="http://schemas.microsoft.com/office/drawing/2014/main" id="{B25ECED6-6928-B344-B14C-607694177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502" y="3084888"/>
            <a:ext cx="4338066" cy="2899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425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 with one collector</a:t>
            </a:r>
          </a:p>
        </p:txBody>
      </p:sp>
      <p:pic>
        <p:nvPicPr>
          <p:cNvPr id="4" name="Imagen 3">
            <a:extLst>
              <a:ext uri="{FF2B5EF4-FFF2-40B4-BE49-F238E27FC236}">
                <a16:creationId xmlns:a16="http://schemas.microsoft.com/office/drawing/2014/main" id="{D2AF6AB4-C017-B346-97F9-D309C93AB1AA}"/>
              </a:ext>
            </a:extLst>
          </p:cNvPr>
          <p:cNvPicPr>
            <a:picLocks noChangeAspect="1"/>
          </p:cNvPicPr>
          <p:nvPr/>
        </p:nvPicPr>
        <p:blipFill>
          <a:blip r:embed="rId2"/>
          <a:stretch>
            <a:fillRect/>
          </a:stretch>
        </p:blipFill>
        <p:spPr>
          <a:xfrm>
            <a:off x="2369786" y="2719254"/>
            <a:ext cx="7452427" cy="3603688"/>
          </a:xfrm>
          <a:prstGeom prst="rect">
            <a:avLst/>
          </a:prstGeom>
        </p:spPr>
      </p:pic>
      <p:sp>
        <p:nvSpPr>
          <p:cNvPr id="5" name="Marcador de contenido 2">
            <a:extLst>
              <a:ext uri="{FF2B5EF4-FFF2-40B4-BE49-F238E27FC236}">
                <a16:creationId xmlns:a16="http://schemas.microsoft.com/office/drawing/2014/main" id="{CC2FB625-C453-0148-8D67-B6874EA650ED}"/>
              </a:ext>
            </a:extLst>
          </p:cNvPr>
          <p:cNvSpPr>
            <a:spLocks noGrp="1"/>
          </p:cNvSpPr>
          <p:nvPr>
            <p:ph idx="1"/>
          </p:nvPr>
        </p:nvSpPr>
        <p:spPr>
          <a:xfrm>
            <a:off x="979137" y="1802842"/>
            <a:ext cx="9490744" cy="812342"/>
          </a:xfrm>
        </p:spPr>
        <p:txBody>
          <a:bodyPr>
            <a:normAutofit fontScale="85000" lnSpcReduction="10000"/>
          </a:bodyPr>
          <a:lstStyle/>
          <a:p>
            <a:pPr marL="0" indent="0" algn="just">
              <a:lnSpc>
                <a:spcPct val="150000"/>
              </a:lnSpc>
              <a:buNone/>
            </a:pPr>
            <a:r>
              <a:rPr lang="en-GB" sz="2000" dirty="0">
                <a:latin typeface="Avenir Next Ultra Light" panose="020B0203020202020204" pitchFamily="34" charset="77"/>
              </a:rPr>
              <a:t>Each collector can get as maximum two paintings, because there are two art galleries that contact with them.</a:t>
            </a:r>
          </a:p>
        </p:txBody>
      </p:sp>
    </p:spTree>
    <p:extLst>
      <p:ext uri="{BB962C8B-B14F-4D97-AF65-F5344CB8AC3E}">
        <p14:creationId xmlns:p14="http://schemas.microsoft.com/office/powerpoint/2010/main" val="391453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 with six collectors</a:t>
            </a:r>
          </a:p>
        </p:txBody>
      </p:sp>
      <p:pic>
        <p:nvPicPr>
          <p:cNvPr id="3" name="Imagen 2">
            <a:extLst>
              <a:ext uri="{FF2B5EF4-FFF2-40B4-BE49-F238E27FC236}">
                <a16:creationId xmlns:a16="http://schemas.microsoft.com/office/drawing/2014/main" id="{A2625270-EBC7-FB4E-A63D-E756EE5B37E9}"/>
              </a:ext>
            </a:extLst>
          </p:cNvPr>
          <p:cNvPicPr>
            <a:picLocks noChangeAspect="1"/>
          </p:cNvPicPr>
          <p:nvPr/>
        </p:nvPicPr>
        <p:blipFill>
          <a:blip r:embed="rId2"/>
          <a:stretch>
            <a:fillRect/>
          </a:stretch>
        </p:blipFill>
        <p:spPr>
          <a:xfrm>
            <a:off x="2529422" y="3055867"/>
            <a:ext cx="7133155" cy="3437008"/>
          </a:xfrm>
          <a:prstGeom prst="rect">
            <a:avLst/>
          </a:prstGeom>
        </p:spPr>
      </p:pic>
      <p:sp>
        <p:nvSpPr>
          <p:cNvPr id="8" name="Marcador de contenido 2">
            <a:extLst>
              <a:ext uri="{FF2B5EF4-FFF2-40B4-BE49-F238E27FC236}">
                <a16:creationId xmlns:a16="http://schemas.microsoft.com/office/drawing/2014/main" id="{F5368E2D-6B04-AE48-8261-039460067679}"/>
              </a:ext>
            </a:extLst>
          </p:cNvPr>
          <p:cNvSpPr>
            <a:spLocks noGrp="1"/>
          </p:cNvSpPr>
          <p:nvPr>
            <p:ph idx="1"/>
          </p:nvPr>
        </p:nvSpPr>
        <p:spPr>
          <a:xfrm>
            <a:off x="959472" y="1785362"/>
            <a:ext cx="10141344" cy="1026619"/>
          </a:xfrm>
        </p:spPr>
        <p:txBody>
          <a:bodyPr>
            <a:normAutofit/>
          </a:bodyPr>
          <a:lstStyle/>
          <a:p>
            <a:pPr marL="0" indent="0" algn="just">
              <a:lnSpc>
                <a:spcPct val="150000"/>
              </a:lnSpc>
              <a:buNone/>
            </a:pPr>
            <a:r>
              <a:rPr lang="en-GB" sz="2000" dirty="0">
                <a:latin typeface="Avenir Next Ultra Light" panose="020B0203020202020204" pitchFamily="34" charset="77"/>
              </a:rPr>
              <a:t>More collectors means more probability to sell paintings, which means better performance of the market.</a:t>
            </a:r>
          </a:p>
        </p:txBody>
      </p:sp>
    </p:spTree>
    <p:extLst>
      <p:ext uri="{BB962C8B-B14F-4D97-AF65-F5344CB8AC3E}">
        <p14:creationId xmlns:p14="http://schemas.microsoft.com/office/powerpoint/2010/main" val="2671011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55E36-778C-EE47-B690-8ED29FCE749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Analysis and conclusions</a:t>
            </a:r>
          </a:p>
        </p:txBody>
      </p:sp>
      <p:pic>
        <p:nvPicPr>
          <p:cNvPr id="2050" name="Picture 2" descr="5 formas de escribir una buena conclusión de laboratorio en ciencias">
            <a:extLst>
              <a:ext uri="{FF2B5EF4-FFF2-40B4-BE49-F238E27FC236}">
                <a16:creationId xmlns:a16="http://schemas.microsoft.com/office/drawing/2014/main" id="{76696925-4010-4F41-9234-4AB31696F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263" y="4154610"/>
            <a:ext cx="2929809" cy="219735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2">
            <a:extLst>
              <a:ext uri="{FF2B5EF4-FFF2-40B4-BE49-F238E27FC236}">
                <a16:creationId xmlns:a16="http://schemas.microsoft.com/office/drawing/2014/main" id="{1423EEA9-23E9-FE4C-A970-4FE1F305989E}"/>
              </a:ext>
            </a:extLst>
          </p:cNvPr>
          <p:cNvSpPr>
            <a:spLocks noGrp="1"/>
          </p:cNvSpPr>
          <p:nvPr>
            <p:ph idx="1"/>
          </p:nvPr>
        </p:nvSpPr>
        <p:spPr>
          <a:xfrm>
            <a:off x="959472" y="1785362"/>
            <a:ext cx="10515600" cy="2192278"/>
          </a:xfrm>
        </p:spPr>
        <p:txBody>
          <a:bodyPr>
            <a:normAutofit/>
          </a:bodyPr>
          <a:lstStyle/>
          <a:p>
            <a:pPr marL="0" indent="0" algn="just">
              <a:lnSpc>
                <a:spcPct val="150000"/>
              </a:lnSpc>
              <a:buNone/>
            </a:pPr>
            <a:r>
              <a:rPr lang="en-GB" sz="2000" dirty="0">
                <a:latin typeface="Avenir Next Ultra Light" panose="020B0203020202020204" pitchFamily="34" charset="77"/>
              </a:rPr>
              <a:t>The global behaviour matches with our expectations.</a:t>
            </a:r>
          </a:p>
          <a:p>
            <a:pPr marL="0" indent="0" algn="just">
              <a:lnSpc>
                <a:spcPct val="150000"/>
              </a:lnSpc>
              <a:buNone/>
            </a:pPr>
            <a:r>
              <a:rPr lang="en-GB" sz="2000" dirty="0">
                <a:latin typeface="Avenir Next Ultra Light" panose="020B0203020202020204" pitchFamily="34" charset="77"/>
              </a:rPr>
              <a:t>With these simulations we have learned the importance of reaching the maximum number of clients in a market and matching their preferences to the products you have.</a:t>
            </a:r>
          </a:p>
          <a:p>
            <a:pPr marL="0" indent="0" algn="just">
              <a:lnSpc>
                <a:spcPct val="150000"/>
              </a:lnSpc>
              <a:buNone/>
            </a:pPr>
            <a:r>
              <a:rPr lang="en-GB" sz="2000" dirty="0">
                <a:latin typeface="Avenir Next Ultra Light" panose="020B0203020202020204" pitchFamily="34" charset="77"/>
              </a:rPr>
              <a:t>In conclusion, the performance of our market is higher when there are more collectors.</a:t>
            </a:r>
          </a:p>
        </p:txBody>
      </p:sp>
    </p:spTree>
    <p:extLst>
      <p:ext uri="{BB962C8B-B14F-4D97-AF65-F5344CB8AC3E}">
        <p14:creationId xmlns:p14="http://schemas.microsoft.com/office/powerpoint/2010/main" val="312143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134CF-547A-444B-91BA-D43D6C65129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Future work</a:t>
            </a:r>
          </a:p>
        </p:txBody>
      </p:sp>
    </p:spTree>
    <p:extLst>
      <p:ext uri="{BB962C8B-B14F-4D97-AF65-F5344CB8AC3E}">
        <p14:creationId xmlns:p14="http://schemas.microsoft.com/office/powerpoint/2010/main" val="170211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6BC73-E028-FF48-B3A2-D3F678E1AA70}"/>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Index</a:t>
            </a:r>
          </a:p>
        </p:txBody>
      </p:sp>
      <p:sp>
        <p:nvSpPr>
          <p:cNvPr id="3" name="Marcador de contenido 2">
            <a:extLst>
              <a:ext uri="{FF2B5EF4-FFF2-40B4-BE49-F238E27FC236}">
                <a16:creationId xmlns:a16="http://schemas.microsoft.com/office/drawing/2014/main" id="{73DD38E2-39CD-8048-9E65-486FE98E7578}"/>
              </a:ext>
            </a:extLst>
          </p:cNvPr>
          <p:cNvSpPr>
            <a:spLocks noGrp="1"/>
          </p:cNvSpPr>
          <p:nvPr>
            <p:ph idx="1"/>
          </p:nvPr>
        </p:nvSpPr>
        <p:spPr>
          <a:xfrm>
            <a:off x="838200" y="1838455"/>
            <a:ext cx="10515600" cy="3181090"/>
          </a:xfrm>
        </p:spPr>
        <p:txBody>
          <a:bodyPr>
            <a:normAutofit/>
          </a:bodyPr>
          <a:lstStyle/>
          <a:p>
            <a:pPr marL="0" indent="0">
              <a:buNone/>
            </a:pPr>
            <a:r>
              <a:rPr lang="en-GB" sz="2400" dirty="0">
                <a:latin typeface="Avenir Next Ultra Light" panose="020B0203020202020204" pitchFamily="34" charset="77"/>
                <a:ea typeface="Baskerville" panose="02020502070401020303" pitchFamily="18" charset="0"/>
              </a:rPr>
              <a:t>Introduction</a:t>
            </a:r>
          </a:p>
          <a:p>
            <a:pPr marL="0" indent="0">
              <a:buNone/>
            </a:pPr>
            <a:r>
              <a:rPr lang="en-GB" sz="2400" dirty="0">
                <a:latin typeface="Avenir Next Ultra Light" panose="020B0203020202020204" pitchFamily="34" charset="77"/>
                <a:ea typeface="Baskerville" panose="02020502070401020303" pitchFamily="18" charset="0"/>
              </a:rPr>
              <a:t>Motivation and description of the simulated system</a:t>
            </a:r>
          </a:p>
          <a:p>
            <a:pPr marL="0" indent="0">
              <a:buNone/>
            </a:pPr>
            <a:r>
              <a:rPr lang="en-GB" sz="2400" dirty="0">
                <a:latin typeface="Avenir Next Ultra Light" panose="020B0203020202020204" pitchFamily="34" charset="77"/>
                <a:ea typeface="Baskerville" panose="02020502070401020303" pitchFamily="18" charset="0"/>
              </a:rPr>
              <a:t>The interaction protocols</a:t>
            </a:r>
          </a:p>
          <a:p>
            <a:pPr marL="0" indent="0">
              <a:buNone/>
            </a:pPr>
            <a:r>
              <a:rPr lang="en-GB" sz="2400" dirty="0">
                <a:latin typeface="Avenir Next Ultra Light" panose="020B0203020202020204" pitchFamily="34" charset="77"/>
                <a:ea typeface="Baskerville" panose="02020502070401020303" pitchFamily="18" charset="0"/>
              </a:rPr>
              <a:t>The interface's design</a:t>
            </a:r>
          </a:p>
          <a:p>
            <a:pPr marL="0" indent="0">
              <a:buNone/>
            </a:pPr>
            <a:r>
              <a:rPr lang="en-GB" sz="2400" dirty="0">
                <a:latin typeface="Avenir Next Ultra Light" panose="020B0203020202020204" pitchFamily="34" charset="77"/>
                <a:ea typeface="Baskerville" panose="02020502070401020303" pitchFamily="18" charset="0"/>
              </a:rPr>
              <a:t>Experiments and results</a:t>
            </a:r>
          </a:p>
          <a:p>
            <a:pPr marL="0" indent="0">
              <a:buNone/>
            </a:pPr>
            <a:r>
              <a:rPr lang="en-GB" sz="2400" dirty="0">
                <a:latin typeface="Avenir Next Ultra Light" panose="020B0203020202020204" pitchFamily="34" charset="77"/>
                <a:ea typeface="Baskerville" panose="02020502070401020303" pitchFamily="18" charset="0"/>
              </a:rPr>
              <a:t>Analysis and conclusions</a:t>
            </a:r>
          </a:p>
          <a:p>
            <a:pPr marL="0" indent="0">
              <a:buNone/>
            </a:pPr>
            <a:r>
              <a:rPr lang="en-GB" sz="2400" dirty="0">
                <a:latin typeface="Avenir Next Ultra Light" panose="020B0203020202020204" pitchFamily="34" charset="77"/>
                <a:ea typeface="Baskerville" panose="02020502070401020303" pitchFamily="18" charset="0"/>
              </a:rPr>
              <a:t>Future work</a:t>
            </a:r>
          </a:p>
        </p:txBody>
      </p:sp>
    </p:spTree>
    <p:extLst>
      <p:ext uri="{BB962C8B-B14F-4D97-AF65-F5344CB8AC3E}">
        <p14:creationId xmlns:p14="http://schemas.microsoft.com/office/powerpoint/2010/main" val="126402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700244AB-C3E5-4E41-AFAF-935DFA4CEFA5}"/>
              </a:ext>
            </a:extLst>
          </p:cNvPr>
          <p:cNvSpPr>
            <a:spLocks noGrp="1"/>
          </p:cNvSpPr>
          <p:nvPr>
            <p:ph idx="1"/>
          </p:nvPr>
        </p:nvSpPr>
        <p:spPr>
          <a:xfrm>
            <a:off x="838199" y="1690688"/>
            <a:ext cx="10515599" cy="1148765"/>
          </a:xfrm>
        </p:spPr>
        <p:txBody>
          <a:bodyPr>
            <a:normAutofit/>
          </a:bodyPr>
          <a:lstStyle/>
          <a:p>
            <a:pPr marL="0" indent="0" algn="just">
              <a:lnSpc>
                <a:spcPct val="150000"/>
              </a:lnSpc>
              <a:buNone/>
            </a:pPr>
            <a:r>
              <a:rPr lang="en-GB" sz="2400" dirty="0">
                <a:latin typeface="Avenir Next Ultra Light" panose="020B0203020202020204" pitchFamily="34" charset="77"/>
              </a:rPr>
              <a:t>We have decided to model our market as a commerce transaction between </a:t>
            </a:r>
            <a:r>
              <a:rPr lang="en-GB" sz="2400" b="1" dirty="0">
                <a:latin typeface="Avenir Next Ultra Light" panose="020B0203020202020204" pitchFamily="34" charset="77"/>
              </a:rPr>
              <a:t>art galleries</a:t>
            </a:r>
            <a:r>
              <a:rPr lang="en-GB" sz="2400" dirty="0">
                <a:latin typeface="Avenir Next Ultra Light" panose="020B0203020202020204" pitchFamily="34" charset="77"/>
              </a:rPr>
              <a:t> and </a:t>
            </a:r>
            <a:r>
              <a:rPr lang="en-GB" sz="2400" b="1" dirty="0">
                <a:latin typeface="Avenir Next Ultra Light" panose="020B0203020202020204" pitchFamily="34" charset="77"/>
              </a:rPr>
              <a:t>collectors</a:t>
            </a:r>
            <a:r>
              <a:rPr lang="en-GB" sz="2400" dirty="0">
                <a:latin typeface="Avenir Next Ultra Light" panose="020B0203020202020204" pitchFamily="34" charset="77"/>
              </a:rPr>
              <a:t>,</a:t>
            </a:r>
            <a:r>
              <a:rPr lang="en-GB" sz="2400" b="1" dirty="0">
                <a:latin typeface="Avenir Next Ultra Light" panose="020B0203020202020204" pitchFamily="34" charset="77"/>
              </a:rPr>
              <a:t> </a:t>
            </a:r>
            <a:r>
              <a:rPr lang="en-GB" sz="2400" dirty="0">
                <a:latin typeface="Avenir Next Ultra Light" panose="020B0203020202020204" pitchFamily="34" charset="77"/>
              </a:rPr>
              <a:t>where the sold / bought products are </a:t>
            </a:r>
            <a:r>
              <a:rPr lang="en-GB" sz="2400" b="1" dirty="0">
                <a:latin typeface="Avenir Next Ultra Light" panose="020B0203020202020204" pitchFamily="34" charset="77"/>
              </a:rPr>
              <a:t>paintings</a:t>
            </a:r>
            <a:r>
              <a:rPr lang="en-GB" sz="2400" dirty="0">
                <a:latin typeface="Avenir Next Ultra Light" panose="020B0203020202020204" pitchFamily="34" charset="77"/>
              </a:rPr>
              <a:t>. </a:t>
            </a:r>
          </a:p>
        </p:txBody>
      </p:sp>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Introduction</a:t>
            </a:r>
          </a:p>
        </p:txBody>
      </p:sp>
      <p:pic>
        <p:nvPicPr>
          <p:cNvPr id="2052" name="Picture 4" descr="What&amp;#39;s On at The Guildhall Art Gallery: Seen and Heard - One City London">
            <a:extLst>
              <a:ext uri="{FF2B5EF4-FFF2-40B4-BE49-F238E27FC236}">
                <a16:creationId xmlns:a16="http://schemas.microsoft.com/office/drawing/2014/main" id="{692A8170-CB92-8940-8517-2D58FE20E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5" r="2211"/>
          <a:stretch/>
        </p:blipFill>
        <p:spPr bwMode="auto">
          <a:xfrm>
            <a:off x="948817" y="3404049"/>
            <a:ext cx="3566160"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Become An Art Collector | British Vogue | British Vogue">
            <a:extLst>
              <a:ext uri="{FF2B5EF4-FFF2-40B4-BE49-F238E27FC236}">
                <a16:creationId xmlns:a16="http://schemas.microsoft.com/office/drawing/2014/main" id="{4147EC96-750B-D24E-8565-5951653553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3" r="3566"/>
          <a:stretch/>
        </p:blipFill>
        <p:spPr bwMode="auto">
          <a:xfrm>
            <a:off x="4595887" y="3404048"/>
            <a:ext cx="1527574"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assily Kandinsky, nuevo &amp;#39;doodle&amp;#39; de Google">
            <a:extLst>
              <a:ext uri="{FF2B5EF4-FFF2-40B4-BE49-F238E27FC236}">
                <a16:creationId xmlns:a16="http://schemas.microsoft.com/office/drawing/2014/main" id="{D77BB3F2-23C5-9740-931A-3B80407B2B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6" r="-1"/>
          <a:stretch/>
        </p:blipFill>
        <p:spPr bwMode="auto">
          <a:xfrm>
            <a:off x="6218997" y="3404048"/>
            <a:ext cx="5033188" cy="2501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1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Motivation and description of the system</a:t>
            </a:r>
          </a:p>
        </p:txBody>
      </p:sp>
      <p:sp>
        <p:nvSpPr>
          <p:cNvPr id="4" name="Marcador de contenido 2">
            <a:extLst>
              <a:ext uri="{FF2B5EF4-FFF2-40B4-BE49-F238E27FC236}">
                <a16:creationId xmlns:a16="http://schemas.microsoft.com/office/drawing/2014/main" id="{68AA7737-4746-614F-BD77-DF54C67EFB92}"/>
              </a:ext>
            </a:extLst>
          </p:cNvPr>
          <p:cNvSpPr>
            <a:spLocks noGrp="1"/>
          </p:cNvSpPr>
          <p:nvPr>
            <p:ph idx="1"/>
          </p:nvPr>
        </p:nvSpPr>
        <p:spPr>
          <a:xfrm>
            <a:off x="838200" y="1825624"/>
            <a:ext cx="10515600" cy="3901407"/>
          </a:xfrm>
        </p:spPr>
        <p:txBody>
          <a:bodyPr>
            <a:normAutofit/>
          </a:bodyPr>
          <a:lstStyle/>
          <a:p>
            <a:pPr marL="0" indent="0">
              <a:buNone/>
            </a:pPr>
            <a:r>
              <a:rPr lang="en-GB" dirty="0">
                <a:latin typeface="Baskerville" panose="02020502070401020303" pitchFamily="18" charset="0"/>
                <a:ea typeface="Baskerville" panose="02020502070401020303" pitchFamily="18" charset="0"/>
              </a:rPr>
              <a:t>Which market?</a:t>
            </a:r>
          </a:p>
          <a:p>
            <a:pPr marL="0" indent="0">
              <a:buNone/>
            </a:pPr>
            <a:r>
              <a:rPr lang="en-GB" sz="2300" b="1" dirty="0">
                <a:latin typeface="Avenir Next Ultra Light" panose="020B0203020202020204" pitchFamily="34" charset="77"/>
                <a:ea typeface="Baskerville" panose="02020502070401020303" pitchFamily="18" charset="0"/>
              </a:rPr>
              <a:t>Art</a:t>
            </a:r>
            <a:r>
              <a:rPr lang="en-GB" sz="2300" dirty="0">
                <a:latin typeface="Avenir Next Ultra Light" panose="020B0203020202020204" pitchFamily="34" charset="77"/>
                <a:ea typeface="Baskerville" panose="02020502070401020303" pitchFamily="18" charset="0"/>
              </a:rPr>
              <a:t> (paintings).</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Which agents?</a:t>
            </a:r>
          </a:p>
          <a:p>
            <a:pPr marL="0" indent="0">
              <a:buNone/>
            </a:pPr>
            <a:r>
              <a:rPr lang="en-GB" sz="2300" b="1" dirty="0">
                <a:latin typeface="Avenir Next Ultra Light" panose="020B0203020202020204" pitchFamily="34" charset="77"/>
                <a:ea typeface="Baskerville" panose="02020502070401020303" pitchFamily="18" charset="0"/>
              </a:rPr>
              <a:t>Art galleries </a:t>
            </a:r>
            <a:r>
              <a:rPr lang="en-GB" sz="2300" dirty="0">
                <a:latin typeface="Avenir Next Ultra Light" panose="020B0203020202020204" pitchFamily="34" charset="77"/>
                <a:ea typeface="Baskerville" panose="02020502070401020303" pitchFamily="18" charset="0"/>
              </a:rPr>
              <a:t>(of </a:t>
            </a:r>
            <a:r>
              <a:rPr lang="en-GB" sz="2300" i="1" dirty="0">
                <a:latin typeface="Avenir Next Ultra Light" panose="020B0203020202020204" pitchFamily="34" charset="77"/>
                <a:ea typeface="Baskerville" panose="02020502070401020303" pitchFamily="18" charset="0"/>
              </a:rPr>
              <a:t>Madrid</a:t>
            </a:r>
            <a:r>
              <a:rPr lang="en-GB" sz="2300" dirty="0">
                <a:latin typeface="Avenir Next Ultra Light" panose="020B0203020202020204" pitchFamily="34" charset="77"/>
                <a:ea typeface="Baskerville" panose="02020502070401020303" pitchFamily="18" charset="0"/>
              </a:rPr>
              <a:t> and </a:t>
            </a:r>
            <a:r>
              <a:rPr lang="en-GB" sz="2300" i="1" dirty="0">
                <a:latin typeface="Avenir Next Ultra Light" panose="020B0203020202020204" pitchFamily="34" charset="77"/>
                <a:ea typeface="Baskerville" panose="02020502070401020303" pitchFamily="18" charset="0"/>
              </a:rPr>
              <a:t>Albacete</a:t>
            </a:r>
            <a:r>
              <a:rPr lang="en-GB" sz="2300" dirty="0">
                <a:latin typeface="Avenir Next Ultra Light" panose="020B0203020202020204" pitchFamily="34" charset="77"/>
                <a:ea typeface="Baskerville" panose="02020502070401020303" pitchFamily="18" charset="0"/>
              </a:rPr>
              <a:t>) and </a:t>
            </a:r>
            <a:r>
              <a:rPr lang="en-GB" sz="2300" b="1" dirty="0">
                <a:latin typeface="Avenir Next Ultra Light" panose="020B0203020202020204" pitchFamily="34" charset="77"/>
                <a:ea typeface="Baskerville" panose="02020502070401020303" pitchFamily="18" charset="0"/>
              </a:rPr>
              <a:t>collectors</a:t>
            </a:r>
            <a:r>
              <a:rPr lang="en-GB" sz="2300" dirty="0">
                <a:latin typeface="Avenir Next Ultra Light" panose="020B0203020202020204" pitchFamily="34" charset="77"/>
                <a:ea typeface="Baskerville" panose="02020502070401020303" pitchFamily="18" charset="0"/>
              </a:rPr>
              <a:t> (</a:t>
            </a:r>
            <a:r>
              <a:rPr lang="en-GB" sz="2300" i="1" dirty="0">
                <a:latin typeface="Avenir Next Ultra Light" panose="020B0203020202020204" pitchFamily="34" charset="77"/>
                <a:ea typeface="Baskerville" panose="02020502070401020303" pitchFamily="18" charset="0"/>
              </a:rPr>
              <a:t>1, 2, 3, 4</a:t>
            </a:r>
            <a:r>
              <a:rPr lang="en-GB" sz="2300" dirty="0">
                <a:latin typeface="Avenir Next Ultra Light" panose="020B0203020202020204" pitchFamily="34" charset="77"/>
                <a:ea typeface="Baskerville" panose="02020502070401020303" pitchFamily="18" charset="0"/>
              </a:rPr>
              <a:t>).</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How should agents interact with each other?</a:t>
            </a:r>
          </a:p>
          <a:p>
            <a:pPr marL="0" indent="0">
              <a:buNone/>
            </a:pPr>
            <a:r>
              <a:rPr lang="en-GB" sz="2300" dirty="0">
                <a:latin typeface="Avenir Next Ultra Light" panose="020B0203020202020204" pitchFamily="34" charset="77"/>
                <a:ea typeface="Baskerville" panose="02020502070401020303" pitchFamily="18" charset="0"/>
              </a:rPr>
              <a:t>Talking and </a:t>
            </a:r>
            <a:r>
              <a:rPr lang="en-GB" sz="2300" b="1" dirty="0">
                <a:latin typeface="Avenir Next Ultra Light" panose="020B0203020202020204" pitchFamily="34" charset="77"/>
                <a:ea typeface="Baskerville" panose="02020502070401020303" pitchFamily="18" charset="0"/>
              </a:rPr>
              <a:t>negotiating</a:t>
            </a:r>
            <a:r>
              <a:rPr lang="en-GB" sz="2300" dirty="0">
                <a:latin typeface="Avenir Next Ultra Light" panose="020B0203020202020204" pitchFamily="34" charset="77"/>
                <a:ea typeface="Baskerville" panose="02020502070401020303" pitchFamily="18" charset="0"/>
              </a:rPr>
              <a:t> in a </a:t>
            </a:r>
            <a:r>
              <a:rPr lang="en-GB" sz="2300" b="1" dirty="0">
                <a:latin typeface="Avenir Next Ultra Light" panose="020B0203020202020204" pitchFamily="34" charset="77"/>
                <a:ea typeface="Baskerville" panose="02020502070401020303" pitchFamily="18" charset="0"/>
              </a:rPr>
              <a:t>bilateral</a:t>
            </a:r>
            <a:r>
              <a:rPr lang="en-GB" sz="2300" dirty="0">
                <a:latin typeface="Avenir Next Ultra Light" panose="020B0203020202020204" pitchFamily="34" charset="77"/>
                <a:ea typeface="Baskerville" panose="02020502070401020303" pitchFamily="18" charset="0"/>
              </a:rPr>
              <a:t> way (</a:t>
            </a:r>
            <a:r>
              <a:rPr lang="en-GB" sz="2300" i="1" dirty="0">
                <a:latin typeface="Avenir Next Ultra Light" panose="020B0203020202020204" pitchFamily="34" charset="77"/>
                <a:ea typeface="Baskerville" panose="02020502070401020303" pitchFamily="18" charset="0"/>
              </a:rPr>
              <a:t>peer to peer</a:t>
            </a:r>
            <a:r>
              <a:rPr lang="en-GB" sz="2300" dirty="0">
                <a:latin typeface="Avenir Next Ultra Light" panose="020B0203020202020204" pitchFamily="34" charset="77"/>
                <a:ea typeface="Baskerville" panose="02020502070401020303" pitchFamily="18" charset="0"/>
              </a:rPr>
              <a:t>).</a:t>
            </a:r>
          </a:p>
        </p:txBody>
      </p:sp>
    </p:spTree>
    <p:extLst>
      <p:ext uri="{BB962C8B-B14F-4D97-AF65-F5344CB8AC3E}">
        <p14:creationId xmlns:p14="http://schemas.microsoft.com/office/powerpoint/2010/main" val="337749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68EA3-8DD1-0D44-941F-A661510CABBA}"/>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Interaction protocols</a:t>
            </a:r>
          </a:p>
        </p:txBody>
      </p:sp>
      <p:sp>
        <p:nvSpPr>
          <p:cNvPr id="4" name="Marcador de contenido 2">
            <a:extLst>
              <a:ext uri="{FF2B5EF4-FFF2-40B4-BE49-F238E27FC236}">
                <a16:creationId xmlns:a16="http://schemas.microsoft.com/office/drawing/2014/main" id="{54661F60-01B5-C84F-B567-6316CBDF2209}"/>
              </a:ext>
            </a:extLst>
          </p:cNvPr>
          <p:cNvSpPr>
            <a:spLocks noGrp="1"/>
          </p:cNvSpPr>
          <p:nvPr>
            <p:ph idx="1"/>
          </p:nvPr>
        </p:nvSpPr>
        <p:spPr>
          <a:xfrm>
            <a:off x="838199" y="1690688"/>
            <a:ext cx="10515599" cy="4353651"/>
          </a:xfrm>
        </p:spPr>
        <p:txBody>
          <a:bodyPr>
            <a:normAutofit/>
          </a:bodyPr>
          <a:lstStyle/>
          <a:p>
            <a:pPr marL="0" indent="0" algn="just">
              <a:lnSpc>
                <a:spcPct val="150000"/>
              </a:lnSpc>
              <a:buNone/>
            </a:pPr>
            <a:r>
              <a:rPr lang="en-GB" sz="2400" dirty="0">
                <a:latin typeface="Avenir Next Ultra Light" panose="020B0203020202020204" pitchFamily="34" charset="77"/>
              </a:rPr>
              <a:t>We have designed our </a:t>
            </a:r>
            <a:r>
              <a:rPr lang="en-GB" sz="2400" b="1" dirty="0">
                <a:latin typeface="Avenir Next Ultra Light" panose="020B0203020202020204" pitchFamily="34" charset="77"/>
              </a:rPr>
              <a:t>communication protocol </a:t>
            </a:r>
            <a:r>
              <a:rPr lang="en-GB" sz="2400" dirty="0">
                <a:latin typeface="Avenir Next Ultra Light" panose="020B0203020202020204" pitchFamily="34" charset="77"/>
              </a:rPr>
              <a:t>depending on the success or the failure of the advertisement presented by the art gallery.</a:t>
            </a:r>
          </a:p>
          <a:p>
            <a:pPr marL="0" indent="0" algn="just">
              <a:lnSpc>
                <a:spcPct val="150000"/>
              </a:lnSpc>
              <a:buNone/>
            </a:pPr>
            <a:r>
              <a:rPr lang="en-GB" sz="2400" b="1" dirty="0">
                <a:latin typeface="Avenir Next Ultra Light" panose="020B0203020202020204" pitchFamily="34" charset="77"/>
              </a:rPr>
              <a:t>Advertisement attributes </a:t>
            </a:r>
            <a:r>
              <a:rPr lang="en-GB" sz="2400" dirty="0">
                <a:latin typeface="Avenir Next Ultra Light" panose="020B0203020202020204" pitchFamily="34" charset="77"/>
              </a:rPr>
              <a:t>in order to compare them with customer’s preferences: </a:t>
            </a:r>
            <a:r>
              <a:rPr lang="en-GB" sz="2400" b="1" i="1" dirty="0">
                <a:latin typeface="Avenir Next Ultra Light" panose="020B0203020202020204" pitchFamily="34" charset="77"/>
              </a:rPr>
              <a:t>author</a:t>
            </a:r>
            <a:r>
              <a:rPr lang="en-GB" sz="2400" dirty="0">
                <a:latin typeface="Avenir Next Ultra Light" panose="020B0203020202020204" pitchFamily="34" charset="77"/>
              </a:rPr>
              <a:t> and </a:t>
            </a:r>
            <a:r>
              <a:rPr lang="en-GB" sz="2400" b="1" i="1" dirty="0">
                <a:latin typeface="Avenir Next Ultra Light" panose="020B0203020202020204" pitchFamily="34" charset="77"/>
              </a:rPr>
              <a:t>price</a:t>
            </a:r>
            <a:r>
              <a:rPr lang="en-GB" sz="2400" dirty="0">
                <a:latin typeface="Avenir Next Ultra Light" panose="020B0203020202020204" pitchFamily="34" charset="77"/>
              </a:rPr>
              <a:t>.</a:t>
            </a:r>
          </a:p>
          <a:p>
            <a:pPr marL="0" indent="0" algn="just">
              <a:lnSpc>
                <a:spcPct val="150000"/>
              </a:lnSpc>
              <a:buNone/>
            </a:pPr>
            <a:r>
              <a:rPr lang="en-GB" sz="2400" i="1" dirty="0">
                <a:latin typeface="Avenir Next Ultra Light" panose="020B0203020202020204" pitchFamily="34" charset="77"/>
              </a:rPr>
              <a:t>	Example: </a:t>
            </a:r>
          </a:p>
        </p:txBody>
      </p:sp>
      <p:pic>
        <p:nvPicPr>
          <p:cNvPr id="6" name="Imagen 5">
            <a:extLst>
              <a:ext uri="{FF2B5EF4-FFF2-40B4-BE49-F238E27FC236}">
                <a16:creationId xmlns:a16="http://schemas.microsoft.com/office/drawing/2014/main" id="{10A06CB3-07C6-D14A-9ACA-76AEC6189318}"/>
              </a:ext>
            </a:extLst>
          </p:cNvPr>
          <p:cNvPicPr>
            <a:picLocks noChangeAspect="1"/>
          </p:cNvPicPr>
          <p:nvPr/>
        </p:nvPicPr>
        <p:blipFill rotWithShape="1">
          <a:blip r:embed="rId2"/>
          <a:srcRect l="216" r="1" b="80"/>
          <a:stretch/>
        </p:blipFill>
        <p:spPr>
          <a:xfrm>
            <a:off x="2706088" y="4930197"/>
            <a:ext cx="6779819" cy="203035"/>
          </a:xfrm>
          <a:prstGeom prst="rect">
            <a:avLst/>
          </a:prstGeom>
        </p:spPr>
      </p:pic>
    </p:spTree>
    <p:extLst>
      <p:ext uri="{BB962C8B-B14F-4D97-AF65-F5344CB8AC3E}">
        <p14:creationId xmlns:p14="http://schemas.microsoft.com/office/powerpoint/2010/main" val="120521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200" y="1688561"/>
            <a:ext cx="5095094" cy="888705"/>
          </a:xfrm>
          <a:prstGeom prst="rect">
            <a:avLst/>
          </a:prstGeom>
          <a:noFill/>
        </p:spPr>
        <p:txBody>
          <a:bodyPr wrap="square">
            <a:spAutoFit/>
          </a:bodyPr>
          <a:lstStyle/>
          <a:p>
            <a:pPr marL="0" indent="0" algn="just">
              <a:lnSpc>
                <a:spcPct val="150000"/>
              </a:lnSpc>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optimal cases </a:t>
            </a:r>
            <a:r>
              <a:rPr lang="en-GB" sz="1800" dirty="0">
                <a:latin typeface="Avenir Next Ultra Light" panose="020B0203020202020204" pitchFamily="34" charset="77"/>
              </a:rPr>
              <a:t>of our communication protocol, where the collector </a:t>
            </a:r>
          </a:p>
        </p:txBody>
      </p:sp>
      <p:pic>
        <p:nvPicPr>
          <p:cNvPr id="8" name="Imagen 7">
            <a:extLst>
              <a:ext uri="{FF2B5EF4-FFF2-40B4-BE49-F238E27FC236}">
                <a16:creationId xmlns:a16="http://schemas.microsoft.com/office/drawing/2014/main" id="{10BDAC1A-3F13-AB4A-9FB1-7C94617E7E3A}"/>
              </a:ext>
            </a:extLst>
          </p:cNvPr>
          <p:cNvPicPr>
            <a:picLocks noChangeAspect="1"/>
          </p:cNvPicPr>
          <p:nvPr/>
        </p:nvPicPr>
        <p:blipFill>
          <a:blip r:embed="rId2"/>
          <a:stretch>
            <a:fillRect/>
          </a:stretch>
        </p:blipFill>
        <p:spPr>
          <a:xfrm>
            <a:off x="6469395" y="1688561"/>
            <a:ext cx="5095094" cy="4564355"/>
          </a:xfrm>
          <a:prstGeom prst="rect">
            <a:avLst/>
          </a:prstGeom>
        </p:spPr>
      </p:pic>
      <p:sp>
        <p:nvSpPr>
          <p:cNvPr id="6" name="Título 1">
            <a:extLst>
              <a:ext uri="{FF2B5EF4-FFF2-40B4-BE49-F238E27FC236}">
                <a16:creationId xmlns:a16="http://schemas.microsoft.com/office/drawing/2014/main" id="{A9005C07-22A8-D344-B10D-C1BCD5F58E45}"/>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p>
        </p:txBody>
      </p:sp>
    </p:spTree>
    <p:extLst>
      <p:ext uri="{BB962C8B-B14F-4D97-AF65-F5344CB8AC3E}">
        <p14:creationId xmlns:p14="http://schemas.microsoft.com/office/powerpoint/2010/main" val="401106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200" y="1690688"/>
            <a:ext cx="5376856" cy="4062651"/>
          </a:xfrm>
          <a:prstGeom prst="rect">
            <a:avLst/>
          </a:prstGeom>
          <a:noFill/>
        </p:spPr>
        <p:txBody>
          <a:bodyPr wrap="square">
            <a:spAutoFit/>
          </a:bodyPr>
          <a:lstStyle/>
          <a:p>
            <a:pPr marL="0" indent="0" algn="just">
              <a:lnSpc>
                <a:spcPct val="150000"/>
              </a:lnSpc>
              <a:spcBef>
                <a:spcPts val="1200"/>
              </a:spcBef>
              <a:buNone/>
            </a:pPr>
            <a:r>
              <a:rPr lang="en-GB" sz="1600" dirty="0">
                <a:latin typeface="Avenir Next Ultra Light" panose="020B0203020202020204" pitchFamily="34" charset="77"/>
              </a:rPr>
              <a:t>This diagram represents the </a:t>
            </a:r>
            <a:r>
              <a:rPr lang="en-GB" sz="1600" b="1" dirty="0">
                <a:latin typeface="Avenir Next Ultra Light" panose="020B0203020202020204" pitchFamily="34" charset="77"/>
              </a:rPr>
              <a:t>worst cases </a:t>
            </a:r>
            <a:r>
              <a:rPr lang="en-GB" sz="1600" dirty="0">
                <a:latin typeface="Avenir Next Ultra Light" panose="020B0203020202020204" pitchFamily="34" charset="77"/>
              </a:rPr>
              <a:t>of our communication protocol, where the collector N is interested in a painting from one of the galleries and not interested in the other’s. </a:t>
            </a:r>
          </a:p>
          <a:p>
            <a:pPr marL="0" indent="0" algn="just">
              <a:lnSpc>
                <a:spcPct val="150000"/>
              </a:lnSpc>
              <a:spcBef>
                <a:spcPts val="1200"/>
              </a:spcBef>
              <a:buNone/>
            </a:pPr>
            <a:r>
              <a:rPr lang="en-GB" sz="1600" dirty="0">
                <a:latin typeface="Avenir Next Ultra Light" panose="020B0203020202020204" pitchFamily="34" charset="77"/>
              </a:rPr>
              <a:t>However, when proceeding with the purchase of the painting from the art gallery they’re interested in, the painting has already been sold. </a:t>
            </a:r>
          </a:p>
          <a:p>
            <a:pPr marL="0" indent="0" algn="just">
              <a:lnSpc>
                <a:spcPct val="150000"/>
              </a:lnSpc>
              <a:spcBef>
                <a:spcPts val="1200"/>
              </a:spcBef>
              <a:buNone/>
            </a:pPr>
            <a:r>
              <a:rPr lang="en-GB" sz="1600" dirty="0">
                <a:latin typeface="Avenir Next Ultra Light" panose="020B0203020202020204" pitchFamily="34" charset="77"/>
              </a:rPr>
              <a:t>In the meanwhile, the second art gallery has requested the collector’s favourite painters in order to inform him about any painting by that author they have available. </a:t>
            </a:r>
          </a:p>
        </p:txBody>
      </p:sp>
      <p:pic>
        <p:nvPicPr>
          <p:cNvPr id="3" name="Imagen 2">
            <a:extLst>
              <a:ext uri="{FF2B5EF4-FFF2-40B4-BE49-F238E27FC236}">
                <a16:creationId xmlns:a16="http://schemas.microsoft.com/office/drawing/2014/main" id="{819DAA05-2FD0-CF4B-A0D1-71CCE14E079C}"/>
              </a:ext>
            </a:extLst>
          </p:cNvPr>
          <p:cNvPicPr>
            <a:picLocks noChangeAspect="1"/>
          </p:cNvPicPr>
          <p:nvPr/>
        </p:nvPicPr>
        <p:blipFill rotWithShape="1">
          <a:blip r:embed="rId2"/>
          <a:srcRect r="6144"/>
          <a:stretch/>
        </p:blipFill>
        <p:spPr>
          <a:xfrm>
            <a:off x="6317673" y="1726625"/>
            <a:ext cx="5036127" cy="4014526"/>
          </a:xfrm>
          <a:prstGeom prst="rect">
            <a:avLst/>
          </a:prstGeom>
        </p:spPr>
      </p:pic>
      <p:sp>
        <p:nvSpPr>
          <p:cNvPr id="6" name="Título 1">
            <a:extLst>
              <a:ext uri="{FF2B5EF4-FFF2-40B4-BE49-F238E27FC236}">
                <a16:creationId xmlns:a16="http://schemas.microsoft.com/office/drawing/2014/main" id="{D0B54322-CCDA-604D-990E-D4A3ED1ABE3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p>
        </p:txBody>
      </p:sp>
    </p:spTree>
    <p:extLst>
      <p:ext uri="{BB962C8B-B14F-4D97-AF65-F5344CB8AC3E}">
        <p14:creationId xmlns:p14="http://schemas.microsoft.com/office/powerpoint/2010/main" val="3896707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199" y="1690688"/>
            <a:ext cx="6168243" cy="3843360"/>
          </a:xfrm>
          <a:prstGeom prst="rect">
            <a:avLst/>
          </a:prstGeom>
          <a:noFill/>
        </p:spPr>
        <p:txBody>
          <a:bodyPr wrap="square">
            <a:spAutoFit/>
          </a:bodyPr>
          <a:lstStyle/>
          <a:p>
            <a:pPr marL="0" indent="0" algn="just">
              <a:lnSpc>
                <a:spcPct val="150000"/>
              </a:lnSpc>
              <a:spcBef>
                <a:spcPts val="1200"/>
              </a:spcBef>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negotiation </a:t>
            </a:r>
            <a:r>
              <a:rPr lang="en-GB" sz="1800" dirty="0">
                <a:latin typeface="Avenir Next Ultra Light" panose="020B0203020202020204" pitchFamily="34" charset="77"/>
              </a:rPr>
              <a:t>between the art gallery and the collector:</a:t>
            </a:r>
          </a:p>
          <a:p>
            <a:pPr marL="0" indent="0" algn="just">
              <a:lnSpc>
                <a:spcPct val="150000"/>
              </a:lnSpc>
              <a:spcBef>
                <a:spcPts val="1200"/>
              </a:spcBef>
              <a:buNone/>
            </a:pPr>
            <a:r>
              <a:rPr lang="en-GB" dirty="0">
                <a:latin typeface="Avenir Next Ultra Light" panose="020B0203020202020204" pitchFamily="34" charset="77"/>
              </a:rPr>
              <a:t>The art gallery sends an advertisement to the collector. Then, the collector sends a response informing that they’re interested in the painting. </a:t>
            </a:r>
          </a:p>
          <a:p>
            <a:pPr marL="0" indent="0" algn="just">
              <a:lnSpc>
                <a:spcPct val="150000"/>
              </a:lnSpc>
              <a:spcBef>
                <a:spcPts val="1200"/>
              </a:spcBef>
              <a:buNone/>
            </a:pPr>
            <a:r>
              <a:rPr lang="en-GB" dirty="0">
                <a:latin typeface="Avenir Next Ultra Light" panose="020B0203020202020204" pitchFamily="34" charset="77"/>
              </a:rPr>
              <a:t>Once they’ve negotiated, the art gallery sells the painting to the collector, who buys it at the accorded price. </a:t>
            </a:r>
          </a:p>
          <a:p>
            <a:pPr marL="0" indent="0" algn="just">
              <a:lnSpc>
                <a:spcPct val="150000"/>
              </a:lnSpc>
              <a:spcBef>
                <a:spcPts val="1200"/>
              </a:spcBef>
              <a:buNone/>
            </a:pPr>
            <a:r>
              <a:rPr lang="en-GB" sz="1800" dirty="0">
                <a:latin typeface="Avenir Next Ultra Light" panose="020B0203020202020204" pitchFamily="34" charset="77"/>
              </a:rPr>
              <a:t>Finally, the painting has been </a:t>
            </a:r>
            <a:r>
              <a:rPr lang="en-GB" sz="1800" b="1" dirty="0">
                <a:latin typeface="Avenir Next Ultra Light" panose="020B0203020202020204" pitchFamily="34" charset="77"/>
              </a:rPr>
              <a:t>sold</a:t>
            </a:r>
            <a:r>
              <a:rPr lang="en-GB" sz="1800" dirty="0">
                <a:latin typeface="Avenir Next Ultra Light" panose="020B0203020202020204" pitchFamily="34" charset="77"/>
              </a:rPr>
              <a:t>.</a:t>
            </a:r>
          </a:p>
        </p:txBody>
      </p:sp>
      <p:pic>
        <p:nvPicPr>
          <p:cNvPr id="2" name="Imagen 1">
            <a:extLst>
              <a:ext uri="{FF2B5EF4-FFF2-40B4-BE49-F238E27FC236}">
                <a16:creationId xmlns:a16="http://schemas.microsoft.com/office/drawing/2014/main" id="{1C31708B-8168-8144-8A68-2D8EDFEE6784}"/>
              </a:ext>
            </a:extLst>
          </p:cNvPr>
          <p:cNvPicPr>
            <a:picLocks noChangeAspect="1"/>
          </p:cNvPicPr>
          <p:nvPr/>
        </p:nvPicPr>
        <p:blipFill rotWithShape="1">
          <a:blip r:embed="rId2"/>
          <a:srcRect l="4553" r="6766"/>
          <a:stretch/>
        </p:blipFill>
        <p:spPr>
          <a:xfrm>
            <a:off x="7148945" y="1690688"/>
            <a:ext cx="4204855" cy="4188307"/>
          </a:xfrm>
          <a:prstGeom prst="rect">
            <a:avLst/>
          </a:prstGeom>
        </p:spPr>
      </p:pic>
      <p:sp>
        <p:nvSpPr>
          <p:cNvPr id="6" name="Título 1">
            <a:extLst>
              <a:ext uri="{FF2B5EF4-FFF2-40B4-BE49-F238E27FC236}">
                <a16:creationId xmlns:a16="http://schemas.microsoft.com/office/drawing/2014/main" id="{8CAB88C0-322E-A647-A68C-2CF95CF38156}"/>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p>
        </p:txBody>
      </p:sp>
    </p:spTree>
    <p:extLst>
      <p:ext uri="{BB962C8B-B14F-4D97-AF65-F5344CB8AC3E}">
        <p14:creationId xmlns:p14="http://schemas.microsoft.com/office/powerpoint/2010/main" val="94516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endParaRPr lang="en-GB" i="1" dirty="0">
              <a:latin typeface="Baskerville" panose="02020502070401020303" pitchFamily="18" charset="0"/>
              <a:ea typeface="Baskerville" panose="02020502070401020303" pitchFamily="18" charset="0"/>
            </a:endParaRP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838200" y="1690688"/>
            <a:ext cx="6222167" cy="3975695"/>
          </a:xfrm>
        </p:spPr>
        <p:txBody>
          <a:bodyPr>
            <a:normAutofit/>
          </a:bodyPr>
          <a:lstStyle/>
          <a:p>
            <a:pPr marL="0" indent="0" algn="just">
              <a:lnSpc>
                <a:spcPct val="150000"/>
              </a:lnSpc>
              <a:buNone/>
            </a:pPr>
            <a:r>
              <a:rPr lang="en-GB" sz="2000" dirty="0">
                <a:latin typeface="Avenir Next Ultra Light" panose="020B0203020202020204" pitchFamily="34" charset="77"/>
              </a:rPr>
              <a:t>In the first scenario, we consider that the collector is already interested in the gallery’s advertisement, so its description matches with the collector’s preferences. Once the collector has received the advertisement, the collector sends a feedback message to the gallery informing about their interest in the advertised painting. Then, the negotiation starts and the costumer ends up buying the painting.</a:t>
            </a:r>
          </a:p>
        </p:txBody>
      </p:sp>
    </p:spTree>
    <p:extLst>
      <p:ext uri="{BB962C8B-B14F-4D97-AF65-F5344CB8AC3E}">
        <p14:creationId xmlns:p14="http://schemas.microsoft.com/office/powerpoint/2010/main" val="329293345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1096</TotalTime>
  <Words>731</Words>
  <Application>Microsoft Macintosh PowerPoint</Application>
  <PresentationFormat>Panorámica</PresentationFormat>
  <Paragraphs>59</Paragraphs>
  <Slides>18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Avenir Next Ultra Light</vt:lpstr>
      <vt:lpstr>Baskerville</vt:lpstr>
      <vt:lpstr>Calibri</vt:lpstr>
      <vt:lpstr>Calibri Light</vt:lpstr>
      <vt:lpstr>Tema de Office</vt:lpstr>
      <vt:lpstr>Market  in NetLogo</vt:lpstr>
      <vt:lpstr>Index</vt:lpstr>
      <vt:lpstr>Introduction</vt:lpstr>
      <vt:lpstr>Motivation and description of the system</vt:lpstr>
      <vt:lpstr>Interaction protocols</vt:lpstr>
      <vt:lpstr>Interaction protocols</vt:lpstr>
      <vt:lpstr>Interaction protocols</vt:lpstr>
      <vt:lpstr>Interaction protocols</vt:lpstr>
      <vt:lpstr>Interaction protocols</vt:lpstr>
      <vt:lpstr>Interaction protocols. </vt:lpstr>
      <vt:lpstr>Interface design</vt:lpstr>
      <vt:lpstr>Interface design. Simulating the negotiation</vt:lpstr>
      <vt:lpstr>Interface design. Galleries, paintings and collectors</vt:lpstr>
      <vt:lpstr>Experiments and results</vt:lpstr>
      <vt:lpstr>Experiment with one collector</vt:lpstr>
      <vt:lpstr>Experiment with six collectors</vt:lpstr>
      <vt:lpstr>Analysis and 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in netlogo</dc:title>
  <dc:creator>JORDI BONET VALIENTE</dc:creator>
  <cp:lastModifiedBy>JORDI BONET VALIENTE</cp:lastModifiedBy>
  <cp:revision>24</cp:revision>
  <dcterms:created xsi:type="dcterms:W3CDTF">2021-12-03T07:00:04Z</dcterms:created>
  <dcterms:modified xsi:type="dcterms:W3CDTF">2021-12-18T19:51:24Z</dcterms:modified>
</cp:coreProperties>
</file>